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77" r:id="rId5"/>
    <p:sldId id="278" r:id="rId6"/>
    <p:sldId id="259" r:id="rId7"/>
    <p:sldId id="257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dJ7GPG39+sIuBD6XtJfm5jjWp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EB9BF3-0376-471F-BE78-1820E54EDFB7}">
  <a:tblStyle styleId="{08EB9BF3-0376-471F-BE78-1820E54EDFB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6"/>
  </p:normalViewPr>
  <p:slideViewPr>
    <p:cSldViewPr snapToGrid="0">
      <p:cViewPr>
        <p:scale>
          <a:sx n="95" d="100"/>
          <a:sy n="95" d="100"/>
        </p:scale>
        <p:origin x="14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28" Type="http://customschemas.google.com/relationships/presentationmetadata" Target="meta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D-4AED-A799-BE1654525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D-4AED-A799-BE1654525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D-4AED-A799-BE1654525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D-4AED-A799-BE1654525756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C1D-423C-A917-798184983E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1D-423C-A917-798184983E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1D-423C-A917-798184983E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C1D-423C-A917-798184983ED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49-4DA6-B2DB-E8DC8BDA6D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49-4DA6-B2DB-E8DC8BDA6D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49-4DA6-B2DB-E8DC8BDA6D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49-4DA6-B2DB-E8DC8BDA6D6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F8-4D97-972A-3E16CAABB3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F8-4D97-972A-3E16CAABB3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F8-4D97-972A-3E16CAABB3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F8-4D97-972A-3E16CAABB3FA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80BC00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9A-4C9E-B5E5-536D6313177E}"/>
              </c:ext>
            </c:extLst>
          </c:dPt>
          <c:dPt>
            <c:idx val="1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9A-4C9E-B5E5-536D6313177E}"/>
              </c:ext>
            </c:extLst>
          </c:dPt>
          <c:dPt>
            <c:idx val="2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E9A-4C9E-B5E5-536D6313177E}"/>
              </c:ext>
            </c:extLst>
          </c:dPt>
          <c:dPt>
            <c:idx val="3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9A-4C9E-B5E5-536D6313177E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4139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96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57795b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57795b48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057795b48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">
  <p:cSld name="Титул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8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1999" cy="4199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2"/>
          <p:cNvSpPr txBox="1">
            <a:spLocks noGrp="1"/>
          </p:cNvSpPr>
          <p:nvPr>
            <p:ph type="body" idx="2"/>
          </p:nvPr>
        </p:nvSpPr>
        <p:spPr>
          <a:xfrm>
            <a:off x="620489" y="6088616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зеленый)">
  <p:cSld name="Гистограмма (зеленый)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74" name="Google Shape;174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5" name="Google Shape;175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6" name="Google Shape;176;p3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синий)">
  <p:cSld name="Гистограмма (синий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80" name="Google Shape;180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1" name="Google Shape;181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2" name="Google Shape;182;p3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зеленый)">
  <p:cSld name="Таблица (зеленый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" name="Google Shape;186;p4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синий)">
  <p:cSld name="Таблица (синий)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9" name="Google Shape;189;p41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{08EB9BF3-0376-471F-BE78-1820E54EDFB7}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Название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Текст</a:t>
                      </a:r>
                      <a:r>
                        <a:rPr lang="ru-RU" sz="1200"/>
                        <a:t>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/>
                        <a:t>Текст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0" name="Google Shape;190;p41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зеленый)">
  <p:cSld name="Схема (зеленый)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синий)">
  <p:cSld name="Схема (синий)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синий)">
  <p:cSld name="Заголовок раздела (синий)">
    <p:bg>
      <p:bgPr>
        <a:solidFill>
          <a:srgbClr val="0071CE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+картинка (синий)">
  <p:cSld name="текст+картинка (синий)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ubTitle" idx="1"/>
          </p:nvPr>
        </p:nvSpPr>
        <p:spPr>
          <a:xfrm>
            <a:off x="620489" y="1948079"/>
            <a:ext cx="5703917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4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body" idx="3"/>
          </p:nvPr>
        </p:nvSpPr>
        <p:spPr>
          <a:xfrm>
            <a:off x="620488" y="3308782"/>
            <a:ext cx="5703917" cy="262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+картинка (зеленый) 2">
  <p:cSld name="Текст+картинка (зеленый)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>
            <a:spLocks noGrp="1"/>
          </p:cNvSpPr>
          <p:nvPr>
            <p:ph type="pic" idx="2"/>
          </p:nvPr>
        </p:nvSpPr>
        <p:spPr>
          <a:xfrm>
            <a:off x="6734630" y="0"/>
            <a:ext cx="545737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/>
          <p:nvPr/>
        </p:nvSpPr>
        <p:spPr>
          <a:xfrm>
            <a:off x="-1" y="1719131"/>
            <a:ext cx="7743825" cy="1262193"/>
          </a:xfrm>
          <a:custGeom>
            <a:avLst/>
            <a:gdLst/>
            <a:ahLst/>
            <a:cxnLst/>
            <a:rect l="l" t="t" r="r" b="b"/>
            <a:pathLst>
              <a:path w="13111480" h="2016125" extrusionOk="0">
                <a:moveTo>
                  <a:pt x="0" y="2015697"/>
                </a:moveTo>
                <a:lnTo>
                  <a:pt x="13111422" y="2015697"/>
                </a:lnTo>
                <a:lnTo>
                  <a:pt x="13111422" y="0"/>
                </a:lnTo>
                <a:lnTo>
                  <a:pt x="0" y="0"/>
                </a:lnTo>
                <a:lnTo>
                  <a:pt x="0" y="2015697"/>
                </a:lnTo>
                <a:close/>
              </a:path>
            </a:pathLst>
          </a:custGeom>
          <a:solidFill>
            <a:srgbClr val="80B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5"/>
          <p:cNvSpPr/>
          <p:nvPr/>
        </p:nvSpPr>
        <p:spPr>
          <a:xfrm>
            <a:off x="-1" y="1719131"/>
            <a:ext cx="7743825" cy="1262193"/>
          </a:xfrm>
          <a:custGeom>
            <a:avLst/>
            <a:gdLst/>
            <a:ahLst/>
            <a:cxnLst/>
            <a:rect l="l" t="t" r="r" b="b"/>
            <a:pathLst>
              <a:path w="13111480" h="2016125" extrusionOk="0">
                <a:moveTo>
                  <a:pt x="0" y="2015697"/>
                </a:moveTo>
                <a:lnTo>
                  <a:pt x="13111422" y="2015697"/>
                </a:lnTo>
                <a:lnTo>
                  <a:pt x="13111422" y="0"/>
                </a:lnTo>
                <a:lnTo>
                  <a:pt x="0" y="0"/>
                </a:lnTo>
                <a:lnTo>
                  <a:pt x="0" y="2015697"/>
                </a:lnTo>
                <a:close/>
              </a:path>
            </a:pathLst>
          </a:custGeom>
          <a:solidFill>
            <a:srgbClr val="80BC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5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03916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subTitle" idx="1"/>
          </p:nvPr>
        </p:nvSpPr>
        <p:spPr>
          <a:xfrm>
            <a:off x="620489" y="1948079"/>
            <a:ext cx="6724651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body" idx="3"/>
          </p:nvPr>
        </p:nvSpPr>
        <p:spPr>
          <a:xfrm>
            <a:off x="620489" y="4700455"/>
            <a:ext cx="5703916" cy="123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4"/>
          </p:nvPr>
        </p:nvSpPr>
        <p:spPr>
          <a:xfrm>
            <a:off x="620490" y="330517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зеленый)">
  <p:cSld name="Заголовок раздела (зеленый)">
    <p:bg>
      <p:bgPr>
        <a:solidFill>
          <a:srgbClr val="80BC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зеленый)">
  <p:cSld name="Иконки (зеленый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ctrTitle"/>
          </p:nvPr>
        </p:nvSpPr>
        <p:spPr>
          <a:xfrm>
            <a:off x="83819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синий)">
  <p:cSld name="Иконки (синий)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ctrTitle"/>
          </p:nvPr>
        </p:nvSpPr>
        <p:spPr>
          <a:xfrm>
            <a:off x="635003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зеленый)">
  <p:cSld name="Круговая диаграмма (зеленый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2" name="Google Shape;162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" name="Google Shape;163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синий)">
  <p:cSld name="Круговая диаграмма (синий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8" name="Google Shape;168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9" name="Google Shape;169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602037"/>
            <a:ext cx="10515600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C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71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2078183"/>
            <a:ext cx="10515600" cy="400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>
            <a:spLocks noGrp="1"/>
          </p:cNvSpPr>
          <p:nvPr>
            <p:ph type="body" idx="2"/>
          </p:nvPr>
        </p:nvSpPr>
        <p:spPr>
          <a:xfrm>
            <a:off x="6092288" y="5443816"/>
            <a:ext cx="5703916" cy="132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</a:pPr>
            <a:r>
              <a:rPr lang="en-US" b="1" dirty="0" err="1"/>
              <a:t>В</a:t>
            </a:r>
            <a:r>
              <a:rPr lang="ru-RU" b="1" dirty="0" err="1"/>
              <a:t>ыпускной</a:t>
            </a:r>
            <a:r>
              <a:rPr lang="ru-RU" b="1" dirty="0"/>
              <a:t> проект выполнил:</a:t>
            </a:r>
            <a:endParaRPr lang="en-US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</a:pPr>
            <a:r>
              <a:rPr lang="ru-RU" b="1" dirty="0" err="1"/>
              <a:t>Самардак</a:t>
            </a:r>
            <a:r>
              <a:rPr lang="ru-RU" b="1" dirty="0"/>
              <a:t> Степан Владимирович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</a:pPr>
            <a:endParaRPr lang="ru-RU" b="1" dirty="0"/>
          </a:p>
          <a:p>
            <a:pPr marL="0" lvl="0" indent="0">
              <a:spcBef>
                <a:spcPts val="0"/>
              </a:spcBef>
            </a:pPr>
            <a:r>
              <a:rPr lang="en-US" b="1" dirty="0"/>
              <a:t>https://</a:t>
            </a:r>
            <a:r>
              <a:rPr lang="en-US" b="1" dirty="0" err="1"/>
              <a:t>gitlab.com</a:t>
            </a:r>
            <a:r>
              <a:rPr lang="en-US" b="1" dirty="0"/>
              <a:t>/Deb_1783/stepan_samardak_pcs_frontend_21_01_homeworks/-/tree/main/Project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55" y="438012"/>
            <a:ext cx="1930970" cy="43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EFDD6-4BC2-284D-9E7B-49517FCD2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2" y="463149"/>
            <a:ext cx="11847692" cy="4812633"/>
          </a:xfrm>
          <a:prstGeom prst="rect">
            <a:avLst/>
          </a:prstGeom>
        </p:spPr>
      </p:pic>
      <p:sp>
        <p:nvSpPr>
          <p:cNvPr id="201" name="Google Shape;201;p1"/>
          <p:cNvSpPr txBox="1">
            <a:spLocks noGrp="1"/>
          </p:cNvSpPr>
          <p:nvPr>
            <p:ph type="ctrTitle"/>
          </p:nvPr>
        </p:nvSpPr>
        <p:spPr>
          <a:xfrm>
            <a:off x="2016543" y="631183"/>
            <a:ext cx="916214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SzPts val="3240"/>
            </a:pPr>
            <a:r>
              <a:rPr lang="ru-RU" sz="3200" dirty="0">
                <a:solidFill>
                  <a:srgbClr val="FF0000"/>
                </a:solidFill>
                <a:cs typeface="Apple Chancery" panose="03020702040506060504" pitchFamily="66" charset="-79"/>
              </a:rPr>
              <a:t>"ОЛИМП" — часть вашей счастливой истории</a:t>
            </a:r>
            <a:endParaRPr dirty="0">
              <a:solidFill>
                <a:srgbClr val="FF00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9" name="Google Shape;213;g1057795b482_0_0">
            <a:extLst>
              <a:ext uri="{FF2B5EF4-FFF2-40B4-BE49-F238E27FC236}">
                <a16:creationId xmlns:a16="http://schemas.microsoft.com/office/drawing/2014/main" id="{8FEAC500-9566-E04A-B415-B1152EC08E8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3802" y="5571249"/>
            <a:ext cx="4023802" cy="128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"/>
          <p:cNvSpPr txBox="1">
            <a:spLocks noGrp="1"/>
          </p:cNvSpPr>
          <p:nvPr>
            <p:ph type="title"/>
          </p:nvPr>
        </p:nvSpPr>
        <p:spPr>
          <a:xfrm>
            <a:off x="561199" y="321659"/>
            <a:ext cx="11254134" cy="538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>
              <a:buSzPts val="2800"/>
            </a:pP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Цель: </a:t>
            </a: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>Продемонстрировать свои знания, полученные в период обучения на курсе. </a:t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Р</a:t>
            </a:r>
            <a:r>
              <a:rPr lang="ru-RU" sz="2800" b="1" dirty="0"/>
              <a:t>ешённые задачи</a:t>
            </a: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ru-RU" sz="2800" b="1" dirty="0">
                <a:latin typeface="Calibri"/>
                <a:ea typeface="Calibri"/>
                <a:cs typeface="Calibri"/>
                <a:sym typeface="Calibri"/>
              </a:rPr>
            </a:br>
            <a:br>
              <a:rPr lang="ru-RU" sz="2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>- Создан магазин ювелирных украшений, который в дальнейшем будет использоваться мной для продолжения бизнеса в этой сфере;</a:t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>- Создана форма входа для пользователя, которая отображает/скрывает содержимое страницы в зависимости от авторизации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sz="2800" dirty="0"/>
              <a:t>Приложение адаптировано под ширину большинства экранов </a:t>
            </a:r>
            <a:br>
              <a:rPr lang="ru-RU" sz="2800" dirty="0"/>
            </a:br>
            <a:r>
              <a:rPr lang="ru-RU" sz="2800" dirty="0"/>
              <a:t>( от 320p</a:t>
            </a:r>
            <a:r>
              <a:rPr lang="en-US" sz="2800" dirty="0"/>
              <a:t>x </a:t>
            </a:r>
            <a:r>
              <a:rPr lang="en-US" sz="2800" dirty="0" err="1"/>
              <a:t>д</a:t>
            </a:r>
            <a:r>
              <a:rPr lang="ru-RU" sz="2800" dirty="0"/>
              <a:t>о 1920</a:t>
            </a:r>
            <a:r>
              <a:rPr lang="en-US" sz="2800" dirty="0"/>
              <a:t>px) ;</a:t>
            </a:r>
            <a:br>
              <a:rPr lang="en-US" sz="2800" dirty="0"/>
            </a:br>
            <a:r>
              <a:rPr lang="en-US" sz="2800" dirty="0"/>
              <a:t>- </a:t>
            </a:r>
            <a:r>
              <a:rPr lang="ru-RU" sz="2800" dirty="0"/>
              <a:t>Создан каталог товаров и его дальнейшее взаимодействие с пользователем;</a:t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ru-RU" sz="2800" b="1" dirty="0"/>
            </a:br>
            <a:r>
              <a:rPr lang="ru-RU" sz="2800" b="1" dirty="0"/>
              <a:t>  </a:t>
            </a:r>
            <a:endParaRPr dirty="0"/>
          </a:p>
        </p:txBody>
      </p:sp>
      <p:pic>
        <p:nvPicPr>
          <p:cNvPr id="3" name="Google Shape;213;g1057795b482_0_0">
            <a:extLst>
              <a:ext uri="{FF2B5EF4-FFF2-40B4-BE49-F238E27FC236}">
                <a16:creationId xmlns:a16="http://schemas.microsoft.com/office/drawing/2014/main" id="{2D0FDA0D-86E1-4582-B6D7-D7890976ED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893" y="553318"/>
            <a:ext cx="4023802" cy="12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B18E13-CFCF-224C-BC08-779F58AE2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01104"/>
            <a:ext cx="5836288" cy="18976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03916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/>
              <a:t>Главная страница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subTitle" idx="1"/>
          </p:nvPr>
        </p:nvSpPr>
        <p:spPr>
          <a:xfrm>
            <a:off x="486286" y="1889462"/>
            <a:ext cx="5838092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ru-RU" dirty="0"/>
              <a:t>Главная страница включает в себя описание товара, различный предложений для клиента, однако дальнейшая покупка будет доступна после авторизации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213;g1057795b482_0_0">
            <a:extLst>
              <a:ext uri="{FF2B5EF4-FFF2-40B4-BE49-F238E27FC236}">
                <a16:creationId xmlns:a16="http://schemas.microsoft.com/office/drawing/2014/main" id="{4FD82764-DF8D-473A-9CBE-CCF4A02A12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1" y="5563826"/>
            <a:ext cx="4023802" cy="12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03EFA02-9D90-044D-872E-0DE7F2558F6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9268" r="19268"/>
          <a:stretch>
            <a:fillRect/>
          </a:stretch>
        </p:blipFill>
        <p:spPr>
          <a:xfrm>
            <a:off x="7863764" y="136525"/>
            <a:ext cx="3900466" cy="4901184"/>
          </a:xfr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3B50321C-2565-6B49-8EF1-BC3B2AD6C5B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Пользователь переходит к </a:t>
            </a:r>
          </a:p>
          <a:p>
            <a:r>
              <a:rPr lang="ru-RU" dirty="0"/>
              <a:t>авторизации с помощью кнопки</a:t>
            </a:r>
          </a:p>
          <a:p>
            <a:r>
              <a:rPr lang="ru-RU" dirty="0"/>
              <a:t>«Войти»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716F19B-97F8-014F-A7C1-77A658498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662" y="4719783"/>
            <a:ext cx="12827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03916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/>
              <a:t>Страница входа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"/>
          <p:cNvSpPr txBox="1">
            <a:spLocks noGrp="1"/>
          </p:cNvSpPr>
          <p:nvPr>
            <p:ph type="sldNum" idx="12"/>
          </p:nvPr>
        </p:nvSpPr>
        <p:spPr>
          <a:xfrm>
            <a:off x="8882940" y="5427717"/>
            <a:ext cx="3043518" cy="1288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"/>
          <p:cNvSpPr txBox="1">
            <a:spLocks noGrp="1"/>
          </p:cNvSpPr>
          <p:nvPr>
            <p:ph type="subTitle" idx="1"/>
          </p:nvPr>
        </p:nvSpPr>
        <p:spPr>
          <a:xfrm>
            <a:off x="486286" y="1889462"/>
            <a:ext cx="5838092" cy="123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На странице входа был использован алгоритм для проверки на </a:t>
            </a:r>
            <a:r>
              <a:rPr lang="ru-RU" dirty="0" err="1">
                <a:latin typeface="Calibri"/>
                <a:ea typeface="Calibri"/>
                <a:cs typeface="Calibri"/>
                <a:sym typeface="Calibri"/>
              </a:rPr>
              <a:t>валидность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заполняемости формы ввода.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ru-RU" dirty="0"/>
              <a:t>В случае некорректного ввода, авторизация не будет осуществлена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5;p4">
            <a:extLst>
              <a:ext uri="{FF2B5EF4-FFF2-40B4-BE49-F238E27FC236}">
                <a16:creationId xmlns:a16="http://schemas.microsoft.com/office/drawing/2014/main" id="{8D82E15D-548A-46B1-867D-DF37D16EFE27}"/>
              </a:ext>
            </a:extLst>
          </p:cNvPr>
          <p:cNvSpPr txBox="1">
            <a:spLocks/>
          </p:cNvSpPr>
          <p:nvPr/>
        </p:nvSpPr>
        <p:spPr>
          <a:xfrm>
            <a:off x="253243" y="3586223"/>
            <a:ext cx="3384576" cy="77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114300">
              <a:spcBef>
                <a:spcPts val="0"/>
              </a:spcBef>
              <a:buFont typeface="Noto Sans Symbols"/>
              <a:buNone/>
            </a:pPr>
            <a:r>
              <a:rPr lang="ru-RU" dirty="0"/>
              <a:t>При успешном вводе данных, пользователя направляет в личный кабинет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9A11DF-6F89-5341-B029-F78C901270C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5790" r="15790"/>
          <a:stretch>
            <a:fillRect/>
          </a:stretch>
        </p:blipFill>
        <p:spPr>
          <a:xfrm>
            <a:off x="7914688" y="141420"/>
            <a:ext cx="4011770" cy="4968537"/>
          </a:xfrm>
          <a:blipFill>
            <a:blip r:embed="rId4"/>
            <a:tile tx="0" ty="0" sx="100000" sy="100000" flip="none" algn="tl"/>
          </a:blipFill>
        </p:spPr>
      </p:pic>
      <p:pic>
        <p:nvPicPr>
          <p:cNvPr id="19" name="Google Shape;214;g1057795b482_0_0">
            <a:extLst>
              <a:ext uri="{FF2B5EF4-FFF2-40B4-BE49-F238E27FC236}">
                <a16:creationId xmlns:a16="http://schemas.microsoft.com/office/drawing/2014/main" id="{009BD2DA-C427-4465-91D3-9CAA6D4C36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2858" y="5305779"/>
            <a:ext cx="4023682" cy="12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37E6BE9-9C6B-FF48-88D2-78DB9346E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506" y="4831076"/>
            <a:ext cx="6388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5703916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Личный кабинет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"/>
          <p:cNvSpPr txBox="1">
            <a:spLocks noGrp="1"/>
          </p:cNvSpPr>
          <p:nvPr>
            <p:ph type="body" idx="3"/>
          </p:nvPr>
        </p:nvSpPr>
        <p:spPr>
          <a:xfrm>
            <a:off x="483574" y="3729422"/>
            <a:ext cx="2543908" cy="215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subTitle" idx="1"/>
          </p:nvPr>
        </p:nvSpPr>
        <p:spPr>
          <a:xfrm>
            <a:off x="486286" y="1889462"/>
            <a:ext cx="5838092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В личном кабинете пользователь может выбирать товар и добавлять его в корзину.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35;p4">
            <a:extLst>
              <a:ext uri="{FF2B5EF4-FFF2-40B4-BE49-F238E27FC236}">
                <a16:creationId xmlns:a16="http://schemas.microsoft.com/office/drawing/2014/main" id="{D83794EF-4DAA-42E8-9F67-C13674A72CC8}"/>
              </a:ext>
            </a:extLst>
          </p:cNvPr>
          <p:cNvSpPr txBox="1">
            <a:spLocks/>
          </p:cNvSpPr>
          <p:nvPr/>
        </p:nvSpPr>
        <p:spPr>
          <a:xfrm>
            <a:off x="4321665" y="3305904"/>
            <a:ext cx="4224396" cy="141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114300">
              <a:spcBef>
                <a:spcPts val="0"/>
              </a:spcBef>
              <a:buFont typeface="Noto Sans Symbols"/>
              <a:buNone/>
            </a:pPr>
            <a:endParaRPr lang="ru-RU" dirty="0"/>
          </a:p>
        </p:txBody>
      </p:sp>
      <p:pic>
        <p:nvPicPr>
          <p:cNvPr id="20" name="Google Shape;213;g1057795b482_0_0">
            <a:extLst>
              <a:ext uri="{FF2B5EF4-FFF2-40B4-BE49-F238E27FC236}">
                <a16:creationId xmlns:a16="http://schemas.microsoft.com/office/drawing/2014/main" id="{1D5EE8BE-C546-42CC-8CBC-8E76F738F2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83" y="6061638"/>
            <a:ext cx="2589021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5145D5-8665-7B41-B669-980A00706F1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6497" r="16497"/>
          <a:stretch>
            <a:fillRect/>
          </a:stretch>
        </p:blipFill>
        <p:spPr>
          <a:xfrm>
            <a:off x="7618561" y="267838"/>
            <a:ext cx="4224396" cy="530858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294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"/>
          <p:cNvSpPr txBox="1">
            <a:spLocks noGrp="1"/>
          </p:cNvSpPr>
          <p:nvPr>
            <p:ph type="ctrTitle"/>
          </p:nvPr>
        </p:nvSpPr>
        <p:spPr>
          <a:xfrm>
            <a:off x="0" y="435802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rPr>
              <a:t>Использованные методы в работе</a:t>
            </a:r>
            <a:endParaRPr b="1"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"/>
          <p:cNvSpPr txBox="1">
            <a:spLocks noGrp="1"/>
          </p:cNvSpPr>
          <p:nvPr>
            <p:ph type="body" idx="3"/>
          </p:nvPr>
        </p:nvSpPr>
        <p:spPr>
          <a:xfrm>
            <a:off x="620489" y="1218380"/>
            <a:ext cx="5703917" cy="432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Char char="▪"/>
            </a:pPr>
            <a:endParaRPr lang="ru-RU" dirty="0"/>
          </a:p>
          <a:p>
            <a:pPr marL="228600" indent="-228600">
              <a:spcBef>
                <a:spcPts val="0"/>
              </a:spcBef>
            </a:pPr>
            <a:r>
              <a:rPr lang="ru-RU" dirty="0"/>
              <a:t>Работа над проектом осуществлялась через редактор </a:t>
            </a:r>
            <a:r>
              <a:rPr lang="ru-RU" dirty="0" err="1"/>
              <a:t>W</a:t>
            </a:r>
            <a:r>
              <a:rPr lang="en-US" dirty="0" err="1"/>
              <a:t>ebStorm</a:t>
            </a:r>
            <a:r>
              <a:rPr lang="ru-RU" dirty="0"/>
              <a:t> с помощью библиотеки </a:t>
            </a:r>
            <a:r>
              <a:rPr lang="ru-RU" dirty="0" err="1"/>
              <a:t>B</a:t>
            </a:r>
            <a:r>
              <a:rPr lang="en-US" dirty="0" err="1"/>
              <a:t>ootstrap</a:t>
            </a:r>
            <a:r>
              <a:rPr lang="en-US" dirty="0"/>
              <a:t> 5;</a:t>
            </a:r>
            <a:endParaRPr lang="ru-RU" dirty="0"/>
          </a:p>
          <a:p>
            <a:pPr marL="228600" indent="-228600">
              <a:spcBef>
                <a:spcPts val="0"/>
              </a:spcBef>
            </a:pPr>
            <a:r>
              <a:rPr lang="ru-RU" dirty="0">
                <a:solidFill>
                  <a:srgbClr val="333333"/>
                </a:solidFill>
                <a:latin typeface="YS Text"/>
              </a:rPr>
              <a:t>Были использованы методы работы с веб-страницей через </a:t>
            </a:r>
            <a:r>
              <a:rPr lang="ru-RU" dirty="0" err="1">
                <a:solidFill>
                  <a:srgbClr val="333333"/>
                </a:solidFill>
                <a:latin typeface="YS Text"/>
              </a:rPr>
              <a:t>C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SS, </a:t>
            </a:r>
            <a:r>
              <a:rPr lang="en-US" dirty="0" err="1">
                <a:solidFill>
                  <a:srgbClr val="333333"/>
                </a:solidFill>
                <a:latin typeface="YS Text"/>
              </a:rPr>
              <a:t>а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 именно свойства 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transition 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и 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transform 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с помощью которых получаются довольно интересные способы отображения элементов;</a:t>
            </a:r>
          </a:p>
          <a:p>
            <a:pPr marL="228600" indent="-228600">
              <a:spcBef>
                <a:spcPts val="0"/>
              </a:spcBef>
            </a:pPr>
            <a:r>
              <a:rPr lang="en-US" dirty="0" err="1">
                <a:solidFill>
                  <a:srgbClr val="333333"/>
                </a:solidFill>
                <a:latin typeface="YS Text"/>
              </a:rPr>
              <a:t>С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 помощью </a:t>
            </a:r>
            <a:r>
              <a:rPr lang="ru-RU" dirty="0" err="1">
                <a:solidFill>
                  <a:srgbClr val="333333"/>
                </a:solidFill>
                <a:latin typeface="YS Text"/>
              </a:rPr>
              <a:t>F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LEX </a:t>
            </a:r>
            <a:r>
              <a:rPr lang="en-US" dirty="0" err="1">
                <a:solidFill>
                  <a:srgbClr val="333333"/>
                </a:solidFill>
                <a:latin typeface="YS Text"/>
              </a:rPr>
              <a:t>и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 </a:t>
            </a:r>
            <a:r>
              <a:rPr lang="ru-RU" dirty="0" err="1">
                <a:solidFill>
                  <a:srgbClr val="333333"/>
                </a:solidFill>
                <a:latin typeface="YS Text"/>
              </a:rPr>
              <a:t>G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RID 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получилось достичь желаемого результата адаптивной страницы для пользователя.</a:t>
            </a:r>
          </a:p>
          <a:p>
            <a:pPr marL="228600" indent="-228600">
              <a:spcBef>
                <a:spcPts val="0"/>
              </a:spcBef>
            </a:pPr>
            <a:r>
              <a:rPr lang="ru-RU" dirty="0">
                <a:solidFill>
                  <a:srgbClr val="333333"/>
                </a:solidFill>
                <a:latin typeface="YS Text"/>
              </a:rPr>
              <a:t>Использован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 метод </a:t>
            </a:r>
            <a:r>
              <a:rPr lang="en-US" b="0" i="0" dirty="0">
                <a:solidFill>
                  <a:srgbClr val="333333"/>
                </a:solidFill>
                <a:effectLst/>
                <a:latin typeface="YS Text"/>
              </a:rPr>
              <a:t>fetch </a:t>
            </a:r>
            <a:r>
              <a:rPr lang="ru-RU" b="0" i="0" dirty="0">
                <a:solidFill>
                  <a:srgbClr val="333333"/>
                </a:solidFill>
                <a:effectLst/>
                <a:latin typeface="YS Text"/>
              </a:rPr>
              <a:t>для получения информации с базы данных товара.</a:t>
            </a:r>
          </a:p>
          <a:p>
            <a:pPr marL="228600" indent="-228600">
              <a:spcBef>
                <a:spcPts val="0"/>
              </a:spcBef>
            </a:pPr>
            <a:endParaRPr lang="en-US" b="0" i="0" dirty="0">
              <a:solidFill>
                <a:srgbClr val="333333"/>
              </a:solidFill>
              <a:effectLst/>
              <a:latin typeface="Fira Sans" panose="020B0604020202020204" pitchFamily="34" charset="0"/>
            </a:endParaRPr>
          </a:p>
          <a:p>
            <a:pPr marL="228600" indent="-228600">
              <a:spcBef>
                <a:spcPts val="0"/>
              </a:spcBef>
            </a:pPr>
            <a:r>
              <a:rPr lang="ru-RU" b="0" i="0" dirty="0">
                <a:solidFill>
                  <a:srgbClr val="333333"/>
                </a:solidFill>
                <a:effectLst/>
                <a:latin typeface="Fira Sans" panose="020B0604020202020204" pitchFamily="34" charset="0"/>
              </a:rPr>
              <a:t>Отображены данные для взаимодействия пользователя-продавца в виде гиперссылок на социальные сети.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Char char="▪"/>
            </a:pPr>
            <a:endParaRPr lang="ru-RU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None/>
            </a:pPr>
            <a:endParaRPr dirty="0"/>
          </a:p>
        </p:txBody>
      </p:sp>
      <p:pic>
        <p:nvPicPr>
          <p:cNvPr id="14" name="Google Shape;213;g1057795b482_0_0">
            <a:extLst>
              <a:ext uri="{FF2B5EF4-FFF2-40B4-BE49-F238E27FC236}">
                <a16:creationId xmlns:a16="http://schemas.microsoft.com/office/drawing/2014/main" id="{FB8291EB-058F-49C9-8A85-4A3F6815B5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29" y="5545015"/>
            <a:ext cx="4023802" cy="12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CEBB4C-EC75-0843-B94F-E066016C081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t="5896" b="5896"/>
          <a:stretch>
            <a:fillRect/>
          </a:stretch>
        </p:blipFill>
        <p:spPr>
          <a:xfrm>
            <a:off x="6952339" y="1218380"/>
            <a:ext cx="4619172" cy="3982547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CE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1057795b48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267" y="5310764"/>
            <a:ext cx="4023682" cy="12867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7;p5">
            <a:extLst>
              <a:ext uri="{FF2B5EF4-FFF2-40B4-BE49-F238E27FC236}">
                <a16:creationId xmlns:a16="http://schemas.microsoft.com/office/drawing/2014/main" id="{D2ABA17D-7A73-491E-86D5-7867A86D4979}"/>
              </a:ext>
            </a:extLst>
          </p:cNvPr>
          <p:cNvSpPr txBox="1"/>
          <p:nvPr/>
        </p:nvSpPr>
        <p:spPr>
          <a:xfrm>
            <a:off x="176736" y="5167636"/>
            <a:ext cx="6968865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ru-RU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Ссылка на репозиторий для скачивания проекта: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lang="ru-RU" sz="18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lvl="0"/>
            <a:r>
              <a:rPr lang="en-US" sz="2000" b="1" dirty="0">
                <a:solidFill>
                  <a:schemeClr val="bg1"/>
                </a:solidFill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</a:rPr>
              <a:t>gitlab.com</a:t>
            </a:r>
            <a:r>
              <a:rPr lang="en-US" sz="2000" b="1" dirty="0">
                <a:solidFill>
                  <a:schemeClr val="bg1"/>
                </a:solidFill>
              </a:rPr>
              <a:t>/Deb_1783/stepan_samardak_pcs_frontend_21_01_homeworks/-/tree/main/Project</a:t>
            </a:r>
            <a:endParaRPr lang="en-US"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700FD-9E20-774E-9F6F-9766562D3E4C}"/>
              </a:ext>
            </a:extLst>
          </p:cNvPr>
          <p:cNvSpPr txBox="1"/>
          <p:nvPr/>
        </p:nvSpPr>
        <p:spPr>
          <a:xfrm>
            <a:off x="2191871" y="260485"/>
            <a:ext cx="8848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U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340</Words>
  <Application>Microsoft Macintosh PowerPoint</Application>
  <PresentationFormat>Широкоэкранный</PresentationFormat>
  <Paragraphs>31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APPLE CHANCERY</vt:lpstr>
      <vt:lpstr>Arial</vt:lpstr>
      <vt:lpstr>Calibri</vt:lpstr>
      <vt:lpstr>Fira Sans</vt:lpstr>
      <vt:lpstr>Noto Sans Symbols</vt:lpstr>
      <vt:lpstr>YS Text</vt:lpstr>
      <vt:lpstr>IU</vt:lpstr>
      <vt:lpstr>"ОЛИМП" — часть вашей счастливой истории</vt:lpstr>
      <vt:lpstr>Цель: Продемонстрировать свои знания, полученные в период обучения на курсе.   Решённые задачи:   - Создан магазин ювелирных украшений, который в дальнейшем будет использоваться мной для продолжения бизнеса в этой сфере; - Создана форма входа для пользователя, которая отображает/скрывает содержимое страницы в зависимости от авторизации; - Приложение адаптировано под ширину большинства экранов  ( от 320px до 1920px) ; - Создан каталог товаров и его дальнейшее взаимодействие с пользователем;    </vt:lpstr>
      <vt:lpstr>Главная страница</vt:lpstr>
      <vt:lpstr>Страница входа</vt:lpstr>
      <vt:lpstr>Личный кабинет</vt:lpstr>
      <vt:lpstr>Использованные методы в работе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в одну или в две строчки или в одну, или в две</dc:title>
  <dc:creator>Ольга Саетгареева</dc:creator>
  <cp:lastModifiedBy>Samardak Stepan</cp:lastModifiedBy>
  <cp:revision>4</cp:revision>
  <dcterms:created xsi:type="dcterms:W3CDTF">2018-09-03T06:41:35Z</dcterms:created>
  <dcterms:modified xsi:type="dcterms:W3CDTF">2021-12-14T16:31:52Z</dcterms:modified>
</cp:coreProperties>
</file>